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jpeg"/>
  <Override PartName="/ppt/media/image5.jpg" ContentType="image/jpeg"/>
  <Override PartName="/ppt/media/image6.jpg" ContentType="image/jpeg"/>
  <Override PartName="/ppt/ink/ink1.xml" ContentType="application/inkml+xml"/>
  <Override PartName="/ppt/media/image9.jpg" ContentType="image/jpeg"/>
  <Override PartName="/ppt/media/image10.jpg" ContentType="image/jpeg"/>
  <Override PartName="/ppt/media/image11.jpg" ContentType="image/jpeg"/>
  <Override PartName="/ppt/media/image14.jpg" ContentType="image/jpeg"/>
  <Override PartName="/ppt/media/image15.jpg" ContentType="image/jpeg"/>
  <Override PartName="/ppt/media/image17.jpg" ContentType="image/jpeg"/>
  <Override PartName="/ppt/media/image18.jpg" ContentType="image/jpeg"/>
  <Override PartName="/ppt/media/image19.jpg" ContentType="image/jpeg"/>
  <Override PartName="/ppt/media/image20.jpg" ContentType="image/jpeg"/>
  <Override PartName="/ppt/media/image21.jpg" ContentType="image/jpeg"/>
  <Override PartName="/ppt/media/image22.jpg" ContentType="image/jpeg"/>
  <Override PartName="/ppt/media/image24.jpg" ContentType="image/jpeg"/>
  <Override PartName="/ppt/media/image25.jpg" ContentType="image/jpeg"/>
  <Override PartName="/ppt/media/image26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0.jpg" ContentType="image/jpeg"/>
  <Override PartName="/ppt/media/image31.jpg" ContentType="image/jpeg"/>
  <Override PartName="/ppt/media/image3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69" r:id="rId3"/>
    <p:sldId id="285" r:id="rId4"/>
    <p:sldId id="256" r:id="rId5"/>
    <p:sldId id="273" r:id="rId6"/>
    <p:sldId id="280" r:id="rId7"/>
    <p:sldId id="282" r:id="rId8"/>
    <p:sldId id="284" r:id="rId9"/>
    <p:sldId id="281" r:id="rId10"/>
    <p:sldId id="279" r:id="rId11"/>
    <p:sldId id="276" r:id="rId12"/>
    <p:sldId id="259" r:id="rId13"/>
    <p:sldId id="271" r:id="rId14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14"/>
    <p:restoredTop sz="94658"/>
  </p:normalViewPr>
  <p:slideViewPr>
    <p:cSldViewPr snapToGrid="0">
      <p:cViewPr varScale="1">
        <p:scale>
          <a:sx n="91" d="100"/>
          <a:sy n="91" d="100"/>
        </p:scale>
        <p:origin x="20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2T22:21:38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1 186 24575,'29'5'0,"28"-2"0,24-3 0,-32 0 0,3 0 0,14 0 0,3 0 0,-1 0 0,2 0 0,5 0 0,1 0 0,1 0 0,-1 0 0,-4 0 0,-1 0 0,2 0 0,0 0 0,0 0 0,0 0 0,-2 0 0,-1 0 0,-6 0 0,-3 0 0,-9 0 0,-2 0 0,30 0 0,-22-1 0,-7-2 0,-2-1 0,-2 1 0,1 0 0,-1 0 0,0 0 0,0 0 0,1 2 0,-4 1 0,0-2 0,-4-1 0,1 0 0,2-1 0,7 0 0,7 0 0,3-2 0,-2 1 0,-3-1 0,1 3 0,4 0 0,9 0 0,1 0 0,-1 0 0,0-2 0,0 1 0,0 1 0,0-2 0,-11 2 0,-10 0 0,-9 1 0,-3 2 0,1-2 0,-1-1 0,-2 0 0,-4 0 0,-1 1 0,0-1 0,1 0 0,2 0 0,1 1 0,2-1 0,9 0 0,7 0 0,6 3 0,0 0 0,-4 0 0,-5 0 0,-5 0 0,-5 0 0,-6 0 0,-3 0 0,-3-2 0,1-1 0,2 0 0,-5 1 0,0 2 0,-6 0 0,-1-2 0,-2-1 0,0 0 0,-1 1 0,0 0 0,3-1 0,-3 0 0,3-1 0,-3 2 0,0-1 0,3-2 0,1 2 0,-1 0 0,0-1 0,-1 1 0,2 1 0,5-1 0,0 3 0,-1 0 0,-2 0 0,-2 0 0,0 0 0,-1 0 0,-2 0 0,-1 0 0,-3 0 0,-1 0 0,-1 0 0,-1 0 0,-1 0 0,1 0 0,1 0 0,0 0 0,0 0 0,-1 0 0,1 0 0,-1 0 0,1 0 0,0 0 0,1 0 0,0 0 0,0 0 0,0 0 0,-1 0 0,0 0 0,-3 0 0,-2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F4104-525A-34EB-8268-A7BAE1DB8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6FA70-4EF7-5E8B-BE95-5EB4300EE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45660-C118-52D7-5774-1A4B77C2D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CAC60-F175-5349-9ACB-0DCEB453FBA0}" type="datetimeFigureOut">
              <a:rPr lang="en-NO" smtClean="0"/>
              <a:t>25/12/2024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48879-33DD-6FEA-964D-2134826D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94DF5-EBCE-B8CB-8758-0F9D3C29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AC2F-D78F-B749-B699-8F17FCBD8DC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3650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759F5-CFC7-9242-755A-015BC708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D64F1-7F14-9BC2-790A-3021A9292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0AB0E-222F-A67E-3431-E27AD5BF8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CAC60-F175-5349-9ACB-0DCEB453FBA0}" type="datetimeFigureOut">
              <a:rPr lang="en-NO" smtClean="0"/>
              <a:t>25/12/2024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ACBAB-F71B-4E55-3E63-2B62110F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E473B-0BA7-1E43-42E7-0BC7E0FA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AC2F-D78F-B749-B699-8F17FCBD8DC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02477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2D241A-1DB1-3976-C748-97AF69F3A4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13514A-D6CE-17CD-FC87-63C7516B7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8DFB3-EE23-DBFF-B443-9AFF64EB2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CAC60-F175-5349-9ACB-0DCEB453FBA0}" type="datetimeFigureOut">
              <a:rPr lang="en-NO" smtClean="0"/>
              <a:t>25/12/2024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082DC-8317-ED41-AEB5-DFE1B0EF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46177-A5EB-B7C5-A8B5-93D56D939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AC2F-D78F-B749-B699-8F17FCBD8DC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17361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5D763-EDA3-825B-BA86-FDEA610F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9C600-AB19-52C7-1E20-587B2D0B9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0C574-3092-639D-A87B-E00FADFEA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CAC60-F175-5349-9ACB-0DCEB453FBA0}" type="datetimeFigureOut">
              <a:rPr lang="en-NO" smtClean="0"/>
              <a:t>25/12/2024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C3EE6-7BBA-80A0-F38F-0DDE71388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F6D5B-66A3-D8FB-8420-C6834B0BC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AC2F-D78F-B749-B699-8F17FCBD8DC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59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7046E-C811-8D13-BF9F-4B249D4E0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2D8DE-825F-9108-1ED1-4A89D49C9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DD9D0-CEAE-D567-A9F5-761DE326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CAC60-F175-5349-9ACB-0DCEB453FBA0}" type="datetimeFigureOut">
              <a:rPr lang="en-NO" smtClean="0"/>
              <a:t>25/12/2024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C46F1-6288-D8B7-7268-0B5BCABCF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58F89-865A-8938-D989-06D0B77C2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AC2F-D78F-B749-B699-8F17FCBD8DC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8886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39B8-A6D7-5592-423D-424DAE37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5B858-1C40-A24E-94C6-5F954B7A6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9B38F-C97F-A539-5D88-53077F43C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F1C40-2696-7EBB-F663-2A8742609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CAC60-F175-5349-9ACB-0DCEB453FBA0}" type="datetimeFigureOut">
              <a:rPr lang="en-NO" smtClean="0"/>
              <a:t>25/12/2024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A2DE8-4145-0BA2-7761-6935C28EB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856B9-E66B-81FC-AFBA-ABB3125A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AC2F-D78F-B749-B699-8F17FCBD8DC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449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13D35-C551-083B-3130-14D68A606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6A94E-2D3E-F524-19AF-A2BE777B1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A4FDA-72E4-2C41-8BDC-60FAA5155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AAA031-8442-A2C2-4477-565D404085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945FFF-88FD-E2AF-11B5-756D4B8D5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35CF4-72F5-39DA-3B4D-BB3C4FFF3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CAC60-F175-5349-9ACB-0DCEB453FBA0}" type="datetimeFigureOut">
              <a:rPr lang="en-NO" smtClean="0"/>
              <a:t>25/12/2024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CFC24-063A-B402-0E3E-D4FC5C45D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BA1C73-7DB9-C79E-8C63-37B8E0EA6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AC2F-D78F-B749-B699-8F17FCBD8DC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25804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5406-B97F-E206-D7EB-02E884441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E2BDA-A157-F1B6-AFE3-444A49BA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CAC60-F175-5349-9ACB-0DCEB453FBA0}" type="datetimeFigureOut">
              <a:rPr lang="en-NO" smtClean="0"/>
              <a:t>25/12/2024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0AB84-E514-6F69-522A-70117FBA7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55B2A-D114-8220-95ED-6B9FE5411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AC2F-D78F-B749-B699-8F17FCBD8DC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1611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CE40AD-0C73-CC3D-8285-B06B56EBE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CAC60-F175-5349-9ACB-0DCEB453FBA0}" type="datetimeFigureOut">
              <a:rPr lang="en-NO" smtClean="0"/>
              <a:t>25/12/2024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512250-AFCD-C94E-D800-DC935A06A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52E45-1AEE-D004-9137-2E9774E8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AC2F-D78F-B749-B699-8F17FCBD8DC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2649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C65D6-8FCD-13DA-90F7-7E3B5AB6B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23D79-92F7-E734-77AB-AAADC83A1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912AB9-1D11-3AE0-B8FE-3CDD32B3F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93CF4-2A0A-6097-53AA-591565047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CAC60-F175-5349-9ACB-0DCEB453FBA0}" type="datetimeFigureOut">
              <a:rPr lang="en-NO" smtClean="0"/>
              <a:t>25/12/2024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B09A4-0E21-AD3D-8EFA-1EE1CA7E6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BC792-C7AD-C302-FC50-3F90092E9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AC2F-D78F-B749-B699-8F17FCBD8DC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9542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2D3BF-4204-B72D-797C-4A2DC4212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942E13-E59A-683A-D6FD-409BB0C52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E8D28-1F52-59F1-E1D9-C93ACDF30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C49BD-D124-9617-6B73-6B087D7AF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CAC60-F175-5349-9ACB-0DCEB453FBA0}" type="datetimeFigureOut">
              <a:rPr lang="en-NO" smtClean="0"/>
              <a:t>25/12/2024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92837-E79D-8564-F945-EB2A64CF0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9D5D4-CD79-00F5-F031-1D3C80DF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AC2F-D78F-B749-B699-8F17FCBD8DC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6668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1ABBC-2709-227C-86F1-618D32D65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C6054-E09B-C0AE-028F-C2EC5863F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BD5DC-7246-1615-E2FA-CC7A507577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ACAC60-F175-5349-9ACB-0DCEB453FBA0}" type="datetimeFigureOut">
              <a:rPr lang="en-NO" smtClean="0"/>
              <a:t>25/12/2024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0496C-46F3-20C9-ADE7-93D3938DAD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349C0-3564-FC59-6658-BD3FE362E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E7AC2F-D78F-B749-B699-8F17FCBD8DC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6276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3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2.wav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0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2314-A6E8-9C25-D222-E734BDF28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833" y="2428703"/>
            <a:ext cx="10515600" cy="1325563"/>
          </a:xfrm>
        </p:spPr>
        <p:txBody>
          <a:bodyPr/>
          <a:lstStyle/>
          <a:p>
            <a:r>
              <a:rPr lang="en-NO" dirty="0"/>
              <a:t>Powerpoint-Karaoke: Marias Vortrag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AE990C-63F2-5DCD-7F04-3FA5EC8290B1}"/>
              </a:ext>
            </a:extLst>
          </p:cNvPr>
          <p:cNvSpPr txBox="1">
            <a:spLocks/>
          </p:cNvSpPr>
          <p:nvPr/>
        </p:nvSpPr>
        <p:spPr>
          <a:xfrm>
            <a:off x="4351638" y="3532573"/>
            <a:ext cx="24940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dirty="0">
                <a:solidFill>
                  <a:srgbClr val="FF0000"/>
                </a:solidFill>
              </a:rPr>
              <a:t>12</a:t>
            </a:r>
            <a:r>
              <a:rPr lang="en-NO" baseline="30000" dirty="0">
                <a:solidFill>
                  <a:srgbClr val="FF0000"/>
                </a:solidFill>
              </a:rPr>
              <a:t>*</a:t>
            </a:r>
            <a:r>
              <a:rPr lang="en-NO" dirty="0">
                <a:solidFill>
                  <a:srgbClr val="FF0000"/>
                </a:solidFill>
              </a:rPr>
              <a:t> Folien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9E1C8D-A4AF-BC9D-76D4-08ED8FF082B8}"/>
              </a:ext>
            </a:extLst>
          </p:cNvPr>
          <p:cNvSpPr txBox="1">
            <a:spLocks/>
          </p:cNvSpPr>
          <p:nvPr/>
        </p:nvSpPr>
        <p:spPr>
          <a:xfrm>
            <a:off x="7070124" y="3875044"/>
            <a:ext cx="3791466" cy="862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2400" dirty="0"/>
              <a:t>*) teils komplex</a:t>
            </a:r>
            <a:r>
              <a:rPr lang="en-NO" sz="2400" baseline="30000" dirty="0"/>
              <a:t>**</a:t>
            </a:r>
          </a:p>
          <a:p>
            <a:r>
              <a:rPr lang="en-NO" sz="2400" dirty="0"/>
              <a:t>**) </a:t>
            </a:r>
            <a:r>
              <a:rPr lang="en-NO" sz="2400" dirty="0">
                <a:solidFill>
                  <a:srgbClr val="FF0000"/>
                </a:solidFill>
              </a:rPr>
              <a:t>0-9 Klicks</a:t>
            </a:r>
          </a:p>
        </p:txBody>
      </p:sp>
    </p:spTree>
    <p:extLst>
      <p:ext uri="{BB962C8B-B14F-4D97-AF65-F5344CB8AC3E}">
        <p14:creationId xmlns:p14="http://schemas.microsoft.com/office/powerpoint/2010/main" val="2065187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1EE42-F624-896C-03AC-AEFBC8C2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Wenn man glaubt, Nessie zu sehen, ist es meist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131EE-7D9E-A809-15F7-E3AD068DE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790" y="1550764"/>
            <a:ext cx="1651194" cy="219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BB306-9EA6-6E22-3A7C-FFE0E4D8CB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0" t="17205" r="4751" b="16373"/>
          <a:stretch/>
        </p:blipFill>
        <p:spPr>
          <a:xfrm>
            <a:off x="8329605" y="991914"/>
            <a:ext cx="3727167" cy="1727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78BA47-8779-F903-D425-44DC20A088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10" t="3835" r="6184" b="4825"/>
          <a:stretch/>
        </p:blipFill>
        <p:spPr>
          <a:xfrm>
            <a:off x="798669" y="3918130"/>
            <a:ext cx="2854962" cy="2253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292AF9-8BF0-66A8-A8C0-EB2DFB5F98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094"/>
          <a:stretch/>
        </p:blipFill>
        <p:spPr>
          <a:xfrm>
            <a:off x="1181074" y="1668024"/>
            <a:ext cx="2447842" cy="17278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EC303-F0D1-1E1F-7DCE-9696572211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29" t="3604" r="12473" b="1115"/>
          <a:stretch/>
        </p:blipFill>
        <p:spPr>
          <a:xfrm>
            <a:off x="9416853" y="4933557"/>
            <a:ext cx="1886621" cy="12376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BBBA38-7A58-E514-57B2-8E572B03D8A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841" t="6507" r="8980" b="8749"/>
          <a:stretch/>
        </p:blipFill>
        <p:spPr>
          <a:xfrm>
            <a:off x="5860145" y="1385420"/>
            <a:ext cx="1887541" cy="21563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E1228A-221E-6204-B07C-E0610FC820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159" t="25795" r="20035" b="28760"/>
          <a:stretch/>
        </p:blipFill>
        <p:spPr>
          <a:xfrm>
            <a:off x="6228881" y="4486893"/>
            <a:ext cx="2309490" cy="1726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2CD469-956E-9665-FD82-5907C26FDBC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3081" b="11117"/>
          <a:stretch/>
        </p:blipFill>
        <p:spPr>
          <a:xfrm>
            <a:off x="8675576" y="2980003"/>
            <a:ext cx="2652613" cy="1506890"/>
          </a:xfrm>
          <a:prstGeom prst="rect">
            <a:avLst/>
          </a:prstGeom>
        </p:spPr>
      </p:pic>
      <p:pic>
        <p:nvPicPr>
          <p:cNvPr id="23" name="Picture 22" descr="A log with a cut log&#10;&#10;Description automatically generated with medium confidence">
            <a:extLst>
              <a:ext uri="{FF2B5EF4-FFF2-40B4-BE49-F238E27FC236}">
                <a16:creationId xmlns:a16="http://schemas.microsoft.com/office/drawing/2014/main" id="{595FA1BF-9B85-DB3A-232B-712B0A3AF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7478" y="4430535"/>
            <a:ext cx="1854200" cy="1600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4CF0B6D-53F2-0A38-535F-C549FFBA57E1}"/>
              </a:ext>
            </a:extLst>
          </p:cNvPr>
          <p:cNvSpPr txBox="1"/>
          <p:nvPr/>
        </p:nvSpPr>
        <p:spPr>
          <a:xfrm>
            <a:off x="11537092" y="6481169"/>
            <a:ext cx="65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9/12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70A1B12-B1EC-C783-EDC9-C070F1CC28D7}"/>
              </a:ext>
            </a:extLst>
          </p:cNvPr>
          <p:cNvSpPr txBox="1">
            <a:spLocks/>
          </p:cNvSpPr>
          <p:nvPr/>
        </p:nvSpPr>
        <p:spPr>
          <a:xfrm>
            <a:off x="9555056" y="6146466"/>
            <a:ext cx="2309490" cy="346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200" dirty="0"/>
              <a:t>(auf der </a:t>
            </a:r>
            <a:r>
              <a:rPr lang="en-GB" sz="1200" dirty="0" err="1"/>
              <a:t>Kameralinse</a:t>
            </a:r>
            <a:r>
              <a:rPr lang="en-GB" sz="12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58DF2-3384-BC40-47A4-A35A4EC7CE53}"/>
              </a:ext>
            </a:extLst>
          </p:cNvPr>
          <p:cNvSpPr txBox="1"/>
          <p:nvPr/>
        </p:nvSpPr>
        <p:spPr>
          <a:xfrm rot="16200000">
            <a:off x="-1760978" y="3413393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www.lochnesssightings.com</a:t>
            </a:r>
            <a:r>
              <a:rPr lang="en-GB" dirty="0"/>
              <a:t>/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987869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0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1D773-C22E-8F39-2325-B3D9D176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E1F7E-249B-241C-FA0A-E72C3604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96" y="365125"/>
            <a:ext cx="10791104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333333"/>
                </a:solidFill>
                <a:latin typeface="verdana" panose="020B0604030504040204" pitchFamily="34" charset="0"/>
              </a:rPr>
              <a:t>… </a:t>
            </a:r>
            <a:r>
              <a:rPr lang="en-GB" dirty="0" err="1">
                <a:solidFill>
                  <a:srgbClr val="333333"/>
                </a:solidFill>
                <a:latin typeface="verdana" panose="020B0604030504040204" pitchFamily="34" charset="0"/>
              </a:rPr>
              <a:t>oder</a:t>
            </a:r>
            <a:r>
              <a:rPr lang="en-GB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verdana" panose="020B0604030504040204" pitchFamily="34" charset="0"/>
              </a:rPr>
              <a:t>Bootsheckwellen</a:t>
            </a:r>
            <a:endParaRPr lang="en-NO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B1D81B-5EEB-AB8F-8984-59AF41B5B66D}"/>
              </a:ext>
            </a:extLst>
          </p:cNvPr>
          <p:cNvGrpSpPr/>
          <p:nvPr/>
        </p:nvGrpSpPr>
        <p:grpSpPr>
          <a:xfrm>
            <a:off x="562696" y="1754659"/>
            <a:ext cx="11066608" cy="4738216"/>
            <a:chOff x="562696" y="1754659"/>
            <a:chExt cx="11066608" cy="4738216"/>
          </a:xfrm>
        </p:grpSpPr>
        <p:pic>
          <p:nvPicPr>
            <p:cNvPr id="5" name="Picture 4" descr="A person pointing at a mathematical equation&#10;&#10;Description automatically generated with medium confidence">
              <a:extLst>
                <a:ext uri="{FF2B5EF4-FFF2-40B4-BE49-F238E27FC236}">
                  <a16:creationId xmlns:a16="http://schemas.microsoft.com/office/drawing/2014/main" id="{F1EABC07-CA66-5DE8-C734-A02739714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934" t="7995" r="2199" b="19035"/>
            <a:stretch/>
          </p:blipFill>
          <p:spPr>
            <a:xfrm>
              <a:off x="562696" y="1754659"/>
              <a:ext cx="11066608" cy="4738216"/>
            </a:xfrm>
            <a:prstGeom prst="rect">
              <a:avLst/>
            </a:prstGeom>
          </p:spPr>
        </p:pic>
        <p:pic>
          <p:nvPicPr>
            <p:cNvPr id="11" name="Graphic 10" descr="Tug boat with solid fill">
              <a:extLst>
                <a:ext uri="{FF2B5EF4-FFF2-40B4-BE49-F238E27FC236}">
                  <a16:creationId xmlns:a16="http://schemas.microsoft.com/office/drawing/2014/main" id="{5A7F134A-2C6B-FAA0-E41A-A9A7A8458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43784" y="2761736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4FBFF9-87A5-BFA8-3340-50A89846AE82}"/>
                </a:ext>
              </a:extLst>
            </p:cNvPr>
            <p:cNvSpPr txBox="1"/>
            <p:nvPr/>
          </p:nvSpPr>
          <p:spPr>
            <a:xfrm>
              <a:off x="10517846" y="4678102"/>
              <a:ext cx="1111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Flussufer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0AA7C1-6112-B9B9-C658-CCB6E9DD5003}"/>
                </a:ext>
              </a:extLst>
            </p:cNvPr>
            <p:cNvSpPr txBox="1"/>
            <p:nvPr/>
          </p:nvSpPr>
          <p:spPr>
            <a:xfrm>
              <a:off x="6283597" y="4678102"/>
              <a:ext cx="1111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Flussufer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EF7D5A8-7FDB-9C59-EC1D-4A0444E2D3D4}"/>
              </a:ext>
            </a:extLst>
          </p:cNvPr>
          <p:cNvSpPr txBox="1"/>
          <p:nvPr/>
        </p:nvSpPr>
        <p:spPr>
          <a:xfrm>
            <a:off x="11353800" y="648116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10/12</a:t>
            </a:r>
          </a:p>
        </p:txBody>
      </p:sp>
      <p:pic>
        <p:nvPicPr>
          <p:cNvPr id="17" name="Picture 16" descr="A drawing of a castle and a sea monster&#10;&#10;Description automatically generated">
            <a:extLst>
              <a:ext uri="{FF2B5EF4-FFF2-40B4-BE49-F238E27FC236}">
                <a16:creationId xmlns:a16="http://schemas.microsoft.com/office/drawing/2014/main" id="{7DEB5BA5-C8BC-95D8-D065-8775A88F5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672" y="325845"/>
            <a:ext cx="2886347" cy="185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2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191FF-22EE-4060-08A8-46471EA8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50" y="-90663"/>
            <a:ext cx="10515600" cy="1325563"/>
          </a:xfrm>
        </p:spPr>
        <p:txBody>
          <a:bodyPr/>
          <a:lstStyle/>
          <a:p>
            <a:r>
              <a:rPr lang="en-NO" dirty="0"/>
              <a:t>2024: Entdeckung mit High Tech?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A46AB4-5296-ABA2-C50D-87D6E431D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54" y="6135797"/>
            <a:ext cx="12093146" cy="826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Shaun </a:t>
            </a:r>
            <a:r>
              <a:rPr lang="en-GB" sz="2400" dirty="0" err="1"/>
              <a:t>Sloggie</a:t>
            </a:r>
            <a:r>
              <a:rPr lang="en-GB" sz="2400" dirty="0"/>
              <a:t>: </a:t>
            </a:r>
            <a:r>
              <a:rPr lang="en-GB" sz="2400" i="1" dirty="0"/>
              <a:t>“The ship sonar has picked up something truly remarkable. Probably the strangest contact I have seen in my 9 years of working on the loch.”</a:t>
            </a:r>
          </a:p>
        </p:txBody>
      </p:sp>
      <p:pic>
        <p:nvPicPr>
          <p:cNvPr id="9" name="Picture 8" descr="A screen shot of a satellite&#10;&#10;Description automatically generated">
            <a:extLst>
              <a:ext uri="{FF2B5EF4-FFF2-40B4-BE49-F238E27FC236}">
                <a16:creationId xmlns:a16="http://schemas.microsoft.com/office/drawing/2014/main" id="{185C3138-8E78-0B2D-C752-B5E55A44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1" r="7980"/>
          <a:stretch/>
        </p:blipFill>
        <p:spPr>
          <a:xfrm>
            <a:off x="566350" y="981322"/>
            <a:ext cx="9393195" cy="510685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4BED7C-CBF5-9C6E-4BDE-D0B226C0E526}"/>
              </a:ext>
            </a:extLst>
          </p:cNvPr>
          <p:cNvSpPr txBox="1">
            <a:spLocks/>
          </p:cNvSpPr>
          <p:nvPr/>
        </p:nvSpPr>
        <p:spPr>
          <a:xfrm>
            <a:off x="10075791" y="1687684"/>
            <a:ext cx="1999963" cy="155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 err="1"/>
              <a:t>Sonaraufnahme</a:t>
            </a:r>
            <a:r>
              <a:rPr lang="en-GB" sz="1600" dirty="0"/>
              <a:t> am 27. September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D2E244-7696-533C-A1AF-9273194D95DA}"/>
              </a:ext>
            </a:extLst>
          </p:cNvPr>
          <p:cNvSpPr txBox="1"/>
          <p:nvPr/>
        </p:nvSpPr>
        <p:spPr>
          <a:xfrm>
            <a:off x="11405937" y="6481169"/>
            <a:ext cx="78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11/12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BE3177D-CA24-71CA-E00D-0BC2A39205AA}"/>
              </a:ext>
            </a:extLst>
          </p:cNvPr>
          <p:cNvSpPr/>
          <p:nvPr/>
        </p:nvSpPr>
        <p:spPr>
          <a:xfrm flipH="1">
            <a:off x="7426410" y="3062233"/>
            <a:ext cx="914400" cy="59930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78E808-B678-CA8C-F491-64AFC10EB116}"/>
              </a:ext>
            </a:extLst>
          </p:cNvPr>
          <p:cNvSpPr/>
          <p:nvPr/>
        </p:nvSpPr>
        <p:spPr>
          <a:xfrm>
            <a:off x="4805747" y="3062232"/>
            <a:ext cx="914400" cy="59930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A7CDEB4-CEE8-8392-2B2C-D805FE8C60E5}"/>
              </a:ext>
            </a:extLst>
          </p:cNvPr>
          <p:cNvSpPr/>
          <p:nvPr/>
        </p:nvSpPr>
        <p:spPr>
          <a:xfrm rot="18737687" flipH="1">
            <a:off x="6897089" y="2148567"/>
            <a:ext cx="914400" cy="59930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E9D290C7-5ADA-F656-C3D9-31468B5BABA3}"/>
              </a:ext>
            </a:extLst>
          </p:cNvPr>
          <p:cNvSpPr/>
          <p:nvPr/>
        </p:nvSpPr>
        <p:spPr>
          <a:xfrm rot="13796856" flipH="1">
            <a:off x="5351828" y="2228763"/>
            <a:ext cx="914400" cy="59930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0E7B28-CDA5-D4A9-3E67-1723A87ECAC2}"/>
              </a:ext>
            </a:extLst>
          </p:cNvPr>
          <p:cNvSpPr/>
          <p:nvPr/>
        </p:nvSpPr>
        <p:spPr>
          <a:xfrm>
            <a:off x="6391836" y="1486846"/>
            <a:ext cx="43313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8133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2C8A-5542-74C9-4F27-553D4D1B4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0563D62-25D0-75E9-A344-215EDA5627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844" b="14844"/>
          <a:stretch/>
        </p:blipFill>
        <p:spPr>
          <a:xfrm>
            <a:off x="219660" y="35777"/>
            <a:ext cx="11972340" cy="6734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2EA9AF-9697-91CE-9BA4-109DEF659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4966" y="296561"/>
            <a:ext cx="4253196" cy="823496"/>
          </a:xfrm>
          <a:gradFill>
            <a:gsLst>
              <a:gs pos="80000">
                <a:srgbClr val="91D0EE"/>
              </a:gs>
              <a:gs pos="32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sz="5200" b="1" dirty="0">
                <a:solidFill>
                  <a:srgbClr val="0070C0"/>
                </a:solidFill>
              </a:rPr>
              <a:t>Nessie lebt!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38CE9-6BED-A985-D1FB-1BCC6CE88B6B}"/>
              </a:ext>
            </a:extLst>
          </p:cNvPr>
          <p:cNvSpPr txBox="1"/>
          <p:nvPr/>
        </p:nvSpPr>
        <p:spPr>
          <a:xfrm>
            <a:off x="11331146" y="6481169"/>
            <a:ext cx="86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12/12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07D942-8C96-1163-703F-EFDE09A6C12B}"/>
              </a:ext>
            </a:extLst>
          </p:cNvPr>
          <p:cNvGrpSpPr/>
          <p:nvPr/>
        </p:nvGrpSpPr>
        <p:grpSpPr>
          <a:xfrm>
            <a:off x="4319221" y="3361039"/>
            <a:ext cx="3089190" cy="3200400"/>
            <a:chOff x="9043622" y="2069756"/>
            <a:chExt cx="3089190" cy="3200400"/>
          </a:xfrm>
        </p:grpSpPr>
        <p:sp>
          <p:nvSpPr>
            <p:cNvPr id="8" name="Heart 7">
              <a:extLst>
                <a:ext uri="{FF2B5EF4-FFF2-40B4-BE49-F238E27FC236}">
                  <a16:creationId xmlns:a16="http://schemas.microsoft.com/office/drawing/2014/main" id="{A0752BBF-0153-F1B8-B234-5BBB689FC30B}"/>
                </a:ext>
              </a:extLst>
            </p:cNvPr>
            <p:cNvSpPr/>
            <p:nvPr/>
          </p:nvSpPr>
          <p:spPr>
            <a:xfrm>
              <a:off x="9043622" y="2069756"/>
              <a:ext cx="3089190" cy="3200400"/>
            </a:xfrm>
            <a:prstGeom prst="hear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17B48E5-4087-8807-EF6E-1CDD341FCFEF}"/>
                </a:ext>
              </a:extLst>
            </p:cNvPr>
            <p:cNvSpPr txBox="1">
              <a:spLocks/>
            </p:cNvSpPr>
            <p:nvPr/>
          </p:nvSpPr>
          <p:spPr>
            <a:xfrm>
              <a:off x="9215093" y="2809869"/>
              <a:ext cx="2746248" cy="154459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b">
              <a:normAutofit fontScale="92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NO" sz="5200" b="1" dirty="0">
                  <a:solidFill>
                    <a:schemeClr val="accent3"/>
                  </a:solidFill>
                </a:rPr>
                <a:t>Lang lebe Nessie!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8035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2" name="applause.wav"/>
          </p:stSnd>
        </p:sndAc>
      </p:transition>
    </mc:Choice>
    <mc:Fallback xmlns="">
      <p:transition spd="slow">
        <p:fade/>
        <p:sndAc>
          <p:stSnd>
            <p:snd r:embed="rId4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D8F87-0D5F-E14A-3E53-574465462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t earth with continents and water&#10;&#10;Description automatically generated">
            <a:extLst>
              <a:ext uri="{FF2B5EF4-FFF2-40B4-BE49-F238E27FC236}">
                <a16:creationId xmlns:a16="http://schemas.microsoft.com/office/drawing/2014/main" id="{00F63C86-699F-6D29-B0EF-C820B28D2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59" y="0"/>
            <a:ext cx="6858000" cy="6858000"/>
          </a:xfrm>
          <a:prstGeom prst="rect">
            <a:avLst/>
          </a:prstGeom>
        </p:spPr>
      </p:pic>
      <p:pic>
        <p:nvPicPr>
          <p:cNvPr id="3" name="Picture 2" descr="A map of europe with white lines&#10;&#10;Description automatically generated">
            <a:extLst>
              <a:ext uri="{FF2B5EF4-FFF2-40B4-BE49-F238E27FC236}">
                <a16:creationId xmlns:a16="http://schemas.microsoft.com/office/drawing/2014/main" id="{1D61817C-FC12-B758-CF61-FC621BAE7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496" y="0"/>
            <a:ext cx="8321525" cy="6858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270604-A304-9BD5-4063-352242318AA0}"/>
              </a:ext>
            </a:extLst>
          </p:cNvPr>
          <p:cNvSpPr txBox="1"/>
          <p:nvPr/>
        </p:nvSpPr>
        <p:spPr>
          <a:xfrm>
            <a:off x="11537092" y="6481169"/>
            <a:ext cx="65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1/12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C23125-22D9-F1CA-7574-6FE8B7DB5251}"/>
              </a:ext>
            </a:extLst>
          </p:cNvPr>
          <p:cNvSpPr txBox="1"/>
          <p:nvPr/>
        </p:nvSpPr>
        <p:spPr>
          <a:xfrm rot="16200000">
            <a:off x="11109107" y="721060"/>
            <a:ext cx="179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5692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623D6-1AA6-20E0-786E-F6721619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gnifying glass over a map&#10;&#10;Description automatically generated">
            <a:extLst>
              <a:ext uri="{FF2B5EF4-FFF2-40B4-BE49-F238E27FC236}">
                <a16:creationId xmlns:a16="http://schemas.microsoft.com/office/drawing/2014/main" id="{554CBD28-E888-CE68-85A8-6D63EE72D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6" y="-7299"/>
            <a:ext cx="10298250" cy="6865500"/>
          </a:xfrm>
          <a:prstGeom prst="rect">
            <a:avLst/>
          </a:prstGeom>
        </p:spPr>
      </p:pic>
      <p:pic>
        <p:nvPicPr>
          <p:cNvPr id="11" name="Picture 10" descr="A map of scotland with a river and a tower&#10;&#10;Description automatically generated">
            <a:extLst>
              <a:ext uri="{FF2B5EF4-FFF2-40B4-BE49-F238E27FC236}">
                <a16:creationId xmlns:a16="http://schemas.microsoft.com/office/drawing/2014/main" id="{5E823F27-0491-F9F8-35EE-0DB44269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641" y="-7498"/>
            <a:ext cx="8046266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33961D-7BDB-4C57-246A-8090E0907DCD}"/>
              </a:ext>
            </a:extLst>
          </p:cNvPr>
          <p:cNvSpPr txBox="1"/>
          <p:nvPr/>
        </p:nvSpPr>
        <p:spPr>
          <a:xfrm rot="16200000">
            <a:off x="11109107" y="721060"/>
            <a:ext cx="179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D47EF4-6C79-E820-34E4-26BF247F752B}"/>
              </a:ext>
            </a:extLst>
          </p:cNvPr>
          <p:cNvSpPr txBox="1"/>
          <p:nvPr/>
        </p:nvSpPr>
        <p:spPr>
          <a:xfrm>
            <a:off x="11537092" y="6481169"/>
            <a:ext cx="65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2364864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Close-up of water ripples">
            <a:extLst>
              <a:ext uri="{FF2B5EF4-FFF2-40B4-BE49-F238E27FC236}">
                <a16:creationId xmlns:a16="http://schemas.microsoft.com/office/drawing/2014/main" id="{316160BC-0A3E-2BF1-90F6-FE54397FEF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4000"/>
          </a:blip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CE6B5-476A-9A44-2B9A-D5B3595B2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dirty="0">
                <a:solidFill>
                  <a:srgbClr val="FFFFFF"/>
                </a:solidFill>
              </a:rPr>
              <a:t>Das Ungeheuer von Loch 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E8B13-272D-A6AC-D2CD-E1D29729E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O" dirty="0">
                <a:solidFill>
                  <a:srgbClr val="FFFFFF"/>
                </a:solidFill>
              </a:rPr>
              <a:t>Legende oder Wahrheit?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CC91E-BD25-9FBF-7E5C-73E84E55C7CA}"/>
              </a:ext>
            </a:extLst>
          </p:cNvPr>
          <p:cNvSpPr txBox="1"/>
          <p:nvPr/>
        </p:nvSpPr>
        <p:spPr>
          <a:xfrm>
            <a:off x="11537092" y="6481169"/>
            <a:ext cx="65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33114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4" name="drumroll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D7C6-D594-02CF-2409-CB55D1B98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565 AD,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frühester</a:t>
            </a:r>
            <a:r>
              <a:rPr lang="en-GB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Bericht</a:t>
            </a:r>
            <a:endParaRPr lang="en-NO" dirty="0"/>
          </a:p>
        </p:txBody>
      </p:sp>
      <p:pic>
        <p:nvPicPr>
          <p:cNvPr id="5" name="Content Placeholder 4" descr="A close-up of a book&#10;&#10;Description automatically generated">
            <a:extLst>
              <a:ext uri="{FF2B5EF4-FFF2-40B4-BE49-F238E27FC236}">
                <a16:creationId xmlns:a16="http://schemas.microsoft.com/office/drawing/2014/main" id="{27C24FB2-0BB3-CDD3-5572-F624927B3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822" y="1753294"/>
            <a:ext cx="6766529" cy="46750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05DEB3-656C-C2AE-B737-7105FA3E6148}"/>
              </a:ext>
            </a:extLst>
          </p:cNvPr>
          <p:cNvSpPr txBox="1"/>
          <p:nvPr/>
        </p:nvSpPr>
        <p:spPr>
          <a:xfrm>
            <a:off x="4114800" y="2105663"/>
            <a:ext cx="76611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Aufgezeichnet</a:t>
            </a:r>
            <a:r>
              <a:rPr lang="en-GB" sz="2800" dirty="0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 von St. </a:t>
            </a:r>
            <a:r>
              <a:rPr lang="en-GB" sz="2800" dirty="0" err="1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Adamnan</a:t>
            </a:r>
            <a:r>
              <a:rPr lang="en-GB" sz="2800" dirty="0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, Abt der </a:t>
            </a:r>
            <a:r>
              <a:rPr lang="en-GB" sz="2800" dirty="0" err="1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Abtei</a:t>
            </a:r>
            <a:r>
              <a:rPr lang="en-GB" sz="2800" dirty="0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 von Iona, in „Das Leben des </a:t>
            </a:r>
            <a:r>
              <a:rPr lang="en-GB" sz="2800" dirty="0" err="1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Heiligen</a:t>
            </a:r>
            <a:r>
              <a:rPr lang="en-GB" sz="2800" dirty="0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 Columba“:</a:t>
            </a:r>
          </a:p>
          <a:p>
            <a:endParaRPr lang="en-GB" sz="2800" dirty="0"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58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Comic Sans MS" panose="030F0902030302020204" pitchFamily="66" charset="0"/>
            </a:endParaRPr>
          </a:p>
          <a:p>
            <a:r>
              <a:rPr lang="en-GB" sz="2800" dirty="0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Laut </a:t>
            </a:r>
            <a:r>
              <a:rPr lang="en-GB" sz="2800" dirty="0" err="1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dem</a:t>
            </a:r>
            <a:r>
              <a:rPr lang="en-GB" sz="2800" dirty="0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 Text </a:t>
            </a:r>
            <a:r>
              <a:rPr lang="en-GB" sz="2800" dirty="0" err="1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biss</a:t>
            </a:r>
            <a:r>
              <a:rPr lang="en-GB" sz="2800" dirty="0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 die </a:t>
            </a:r>
            <a:r>
              <a:rPr lang="en-GB" sz="2800" dirty="0" err="1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Kreatur</a:t>
            </a:r>
            <a:r>
              <a:rPr lang="en-GB" sz="2800" dirty="0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 </a:t>
            </a:r>
            <a:r>
              <a:rPr lang="en-GB" sz="2800" dirty="0" err="1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einen</a:t>
            </a:r>
            <a:r>
              <a:rPr lang="en-GB" sz="2800" dirty="0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 Schwimmer und </a:t>
            </a:r>
            <a:r>
              <a:rPr lang="en-GB" sz="2800" dirty="0" err="1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wollte</a:t>
            </a:r>
            <a:r>
              <a:rPr lang="en-GB" sz="2800" dirty="0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 </a:t>
            </a:r>
            <a:r>
              <a:rPr lang="en-GB" sz="2800" dirty="0" err="1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gerade</a:t>
            </a:r>
            <a:r>
              <a:rPr lang="en-GB" sz="2800" dirty="0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 </a:t>
            </a:r>
            <a:r>
              <a:rPr lang="en-GB" sz="2800" dirty="0" err="1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einen</a:t>
            </a:r>
            <a:r>
              <a:rPr lang="en-GB" sz="2800" dirty="0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 </a:t>
            </a:r>
            <a:r>
              <a:rPr lang="en-GB" sz="2800" dirty="0" err="1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weiteren</a:t>
            </a:r>
            <a:r>
              <a:rPr lang="en-GB" sz="2800" dirty="0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 Mann </a:t>
            </a:r>
            <a:r>
              <a:rPr lang="en-GB" sz="2800" dirty="0" err="1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angreifen</a:t>
            </a:r>
            <a:r>
              <a:rPr lang="en-GB" sz="2800" dirty="0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, </a:t>
            </a:r>
            <a:r>
              <a:rPr lang="en-GB" sz="2800" dirty="0" err="1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als</a:t>
            </a:r>
            <a:r>
              <a:rPr lang="en-GB" sz="2800" dirty="0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 St. Columba </a:t>
            </a:r>
            <a:r>
              <a:rPr lang="en-GB" sz="2800" dirty="0" err="1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eingriff</a:t>
            </a:r>
            <a:r>
              <a:rPr lang="en-GB" sz="2800" dirty="0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. Er </a:t>
            </a:r>
            <a:r>
              <a:rPr lang="en-GB" sz="2800" dirty="0" err="1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befahl</a:t>
            </a:r>
            <a:r>
              <a:rPr lang="en-GB" sz="2800" dirty="0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 </a:t>
            </a:r>
            <a:r>
              <a:rPr lang="en-GB" sz="2800" dirty="0" err="1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dem</a:t>
            </a:r>
            <a:r>
              <a:rPr lang="en-GB" sz="2800" dirty="0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 </a:t>
            </a:r>
            <a:r>
              <a:rPr lang="en-GB" sz="2800" dirty="0" err="1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Ungeheuer</a:t>
            </a:r>
            <a:r>
              <a:rPr lang="en-GB" sz="2800" dirty="0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, „</a:t>
            </a:r>
            <a:r>
              <a:rPr lang="en-GB" sz="2800" dirty="0" err="1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zurückzugehen</a:t>
            </a:r>
            <a:r>
              <a:rPr lang="en-GB" sz="2800" dirty="0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“, und es </a:t>
            </a:r>
            <a:r>
              <a:rPr lang="en-GB" sz="2800" dirty="0" err="1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gehorchte</a:t>
            </a:r>
            <a:r>
              <a:rPr lang="en-GB" sz="2800" dirty="0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58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Comic Sans MS" panose="030F0902030302020204" pitchFamily="66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27347-A41C-0987-41E2-9BE172B433D3}"/>
              </a:ext>
            </a:extLst>
          </p:cNvPr>
          <p:cNvSpPr txBox="1"/>
          <p:nvPr/>
        </p:nvSpPr>
        <p:spPr>
          <a:xfrm>
            <a:off x="11537092" y="6481169"/>
            <a:ext cx="65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99852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C2D83-94F3-CDE2-1E74-17F738A17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70576-430A-B959-FF80-8859844A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Sichtungen</a:t>
            </a:r>
            <a:r>
              <a:rPr lang="en-GB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bis 1915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5D31B-5DD4-18CF-FDB4-E4652DF5C5B6}"/>
              </a:ext>
            </a:extLst>
          </p:cNvPr>
          <p:cNvSpPr txBox="1"/>
          <p:nvPr/>
        </p:nvSpPr>
        <p:spPr>
          <a:xfrm>
            <a:off x="11537092" y="6481169"/>
            <a:ext cx="65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5/12</a:t>
            </a:r>
          </a:p>
        </p:txBody>
      </p:sp>
      <p:pic>
        <p:nvPicPr>
          <p:cNvPr id="9" name="Content Placeholder 8" descr="A book with text in it&#10;&#10;Description automatically generated with medium confidence">
            <a:extLst>
              <a:ext uri="{FF2B5EF4-FFF2-40B4-BE49-F238E27FC236}">
                <a16:creationId xmlns:a16="http://schemas.microsoft.com/office/drawing/2014/main" id="{C824194F-E394-369B-2C8E-CFF51F6A2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9808" y="1240498"/>
            <a:ext cx="8142945" cy="547978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83F4FC-BC90-61DF-43D3-4517D4F7D5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086"/>
          <a:stretch/>
        </p:blipFill>
        <p:spPr>
          <a:xfrm rot="-5400000">
            <a:off x="-804086" y="2729588"/>
            <a:ext cx="5207000" cy="250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2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999F8-6A7D-08FA-D028-3576AC6A0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7406-6309-5C28-1587-02B5F6F32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234"/>
            <a:ext cx="11353800" cy="5595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Wann?</a:t>
            </a:r>
            <a:r>
              <a:rPr lang="en-GB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1933, </a:t>
            </a:r>
            <a:r>
              <a:rPr lang="en-GB" sz="3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kurz</a:t>
            </a:r>
            <a:r>
              <a:rPr lang="en-GB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3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nach</a:t>
            </a:r>
            <a:r>
              <a:rPr lang="en-GB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der </a:t>
            </a:r>
            <a:r>
              <a:rPr lang="en-GB" sz="3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Fertigstellung</a:t>
            </a:r>
            <a:r>
              <a:rPr lang="en-GB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der </a:t>
            </a:r>
            <a:r>
              <a:rPr lang="en-GB" sz="3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Fernstraße</a:t>
            </a:r>
            <a:r>
              <a:rPr lang="en-GB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A82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0DA29C-A394-B278-A3DF-DEE26CCE3F24}"/>
              </a:ext>
            </a:extLst>
          </p:cNvPr>
          <p:cNvSpPr txBox="1">
            <a:spLocks/>
          </p:cNvSpPr>
          <p:nvPr/>
        </p:nvSpPr>
        <p:spPr>
          <a:xfrm>
            <a:off x="3105733" y="224931"/>
            <a:ext cx="4724400" cy="9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B050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prehistoric monster</a:t>
            </a:r>
            <a:endParaRPr lang="en-NO" dirty="0">
              <a:solidFill>
                <a:srgbClr val="00B050"/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24A5B42-2A26-BD6E-B63D-4073440BBB6F}"/>
                  </a:ext>
                </a:extLst>
              </p14:cNvPr>
              <p14:cNvContentPartPr/>
              <p14:nvPr/>
            </p14:nvContentPartPr>
            <p14:xfrm>
              <a:off x="3673693" y="970133"/>
              <a:ext cx="1794240" cy="70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24A5B42-2A26-BD6E-B63D-4073440BBB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5693" y="952133"/>
                <a:ext cx="1829880" cy="1058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itle 12">
            <a:extLst>
              <a:ext uri="{FF2B5EF4-FFF2-40B4-BE49-F238E27FC236}">
                <a16:creationId xmlns:a16="http://schemas.microsoft.com/office/drawing/2014/main" id="{C4B07BEB-F33E-9309-BBF0-6439F20B9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0432"/>
            <a:ext cx="10515600" cy="939801"/>
          </a:xfrm>
        </p:spPr>
        <p:txBody>
          <a:bodyPr/>
          <a:lstStyle/>
          <a:p>
            <a:r>
              <a:rPr lang="en-NO" dirty="0"/>
              <a:t>Why did the chicken cross the road?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05EEFC-A875-7463-2A1B-A2A666873494}"/>
              </a:ext>
            </a:extLst>
          </p:cNvPr>
          <p:cNvSpPr txBox="1"/>
          <p:nvPr/>
        </p:nvSpPr>
        <p:spPr>
          <a:xfrm>
            <a:off x="11537092" y="6481169"/>
            <a:ext cx="65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6/12</a:t>
            </a:r>
          </a:p>
        </p:txBody>
      </p:sp>
      <p:sp>
        <p:nvSpPr>
          <p:cNvPr id="18" name="Title 12">
            <a:extLst>
              <a:ext uri="{FF2B5EF4-FFF2-40B4-BE49-F238E27FC236}">
                <a16:creationId xmlns:a16="http://schemas.microsoft.com/office/drawing/2014/main" id="{89D8B940-CA5E-0D7B-77DB-9609C30049F1}"/>
              </a:ext>
            </a:extLst>
          </p:cNvPr>
          <p:cNvSpPr txBox="1">
            <a:spLocks/>
          </p:cNvSpPr>
          <p:nvPr/>
        </p:nvSpPr>
        <p:spPr>
          <a:xfrm>
            <a:off x="838200" y="5693268"/>
            <a:ext cx="10515600" cy="939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dirty="0"/>
              <a:t>So why </a:t>
            </a:r>
            <a:r>
              <a:rPr lang="en-NO" i="1" dirty="0"/>
              <a:t>did</a:t>
            </a:r>
            <a:r>
              <a:rPr lang="en-NO" dirty="0"/>
              <a:t> the prehistoric monster cross the road?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7782699-D620-04C7-0A58-32AFFD28AE20}"/>
              </a:ext>
            </a:extLst>
          </p:cNvPr>
          <p:cNvSpPr txBox="1">
            <a:spLocks/>
          </p:cNvSpPr>
          <p:nvPr/>
        </p:nvSpPr>
        <p:spPr>
          <a:xfrm>
            <a:off x="838200" y="2077925"/>
            <a:ext cx="10515600" cy="615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Wer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r>
              <a:rPr lang="en-GB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Aldie Mackay und </a:t>
            </a:r>
            <a:r>
              <a:rPr lang="en-GB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ihr</a:t>
            </a:r>
            <a:r>
              <a:rPr lang="en-GB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Ehemann</a:t>
            </a:r>
            <a:endParaRPr lang="en-GB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0ABD31-EEE0-BA34-18DF-09B80938295E}"/>
              </a:ext>
            </a:extLst>
          </p:cNvPr>
          <p:cNvSpPr txBox="1">
            <a:spLocks/>
          </p:cNvSpPr>
          <p:nvPr/>
        </p:nvSpPr>
        <p:spPr>
          <a:xfrm>
            <a:off x="870279" y="2677716"/>
            <a:ext cx="10515600" cy="939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7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Wo?</a:t>
            </a:r>
            <a:r>
              <a:rPr lang="en-GB" sz="2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2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Vor</a:t>
            </a:r>
            <a:r>
              <a:rPr lang="en-GB" sz="2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2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dem</a:t>
            </a:r>
            <a:r>
              <a:rPr lang="en-GB" sz="2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Auto der </a:t>
            </a:r>
            <a:r>
              <a:rPr lang="en-GB" sz="2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Mackays</a:t>
            </a:r>
            <a:r>
              <a:rPr lang="en-GB" sz="2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auf der A82 in der </a:t>
            </a:r>
            <a:r>
              <a:rPr lang="en-GB" sz="2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Nähe</a:t>
            </a:r>
            <a:r>
              <a:rPr lang="en-GB" sz="2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von Loch Ness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0045BA-A01A-E2FA-644E-0D0BC951C39A}"/>
              </a:ext>
            </a:extLst>
          </p:cNvPr>
          <p:cNvSpPr txBox="1">
            <a:spLocks/>
          </p:cNvSpPr>
          <p:nvPr/>
        </p:nvSpPr>
        <p:spPr>
          <a:xfrm>
            <a:off x="870279" y="3617517"/>
            <a:ext cx="10515600" cy="5754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Was?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Ein “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walähnliches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Wesen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vergleichbar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mit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einem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„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Drachen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oder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prähistorischen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Monster“ 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überquerte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die 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Straße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und 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rollte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sich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ins Loch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289237-3B3B-02F7-31A9-F56F97B10E8E}"/>
              </a:ext>
            </a:extLst>
          </p:cNvPr>
          <p:cNvSpPr txBox="1">
            <a:spLocks/>
          </p:cNvSpPr>
          <p:nvPr/>
        </p:nvSpPr>
        <p:spPr>
          <a:xfrm>
            <a:off x="838199" y="4538665"/>
            <a:ext cx="11160211" cy="381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7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 </a:t>
            </a:r>
            <a:r>
              <a:rPr lang="en-GB" sz="27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dann</a:t>
            </a:r>
            <a:r>
              <a:rPr lang="en-GB" sz="27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 </a:t>
            </a:r>
            <a:r>
              <a:rPr lang="en-GB" sz="2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Veröffentlichung</a:t>
            </a:r>
            <a:r>
              <a:rPr lang="en-GB" sz="2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 </a:t>
            </a:r>
            <a:r>
              <a:rPr lang="en-GB" sz="2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Berichts</a:t>
            </a:r>
            <a:r>
              <a:rPr lang="en-GB" sz="2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n-GB" sz="2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einer</a:t>
            </a:r>
            <a:r>
              <a:rPr lang="en-GB" sz="2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2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schottischen</a:t>
            </a:r>
            <a:r>
              <a:rPr lang="en-GB" sz="2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Zeitung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9D151-C699-C8EA-7759-538C07D4A899}"/>
              </a:ext>
            </a:extLst>
          </p:cNvPr>
          <p:cNvSpPr txBox="1"/>
          <p:nvPr/>
        </p:nvSpPr>
        <p:spPr>
          <a:xfrm>
            <a:off x="870278" y="5091146"/>
            <a:ext cx="90521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Und </a:t>
            </a:r>
            <a:r>
              <a:rPr lang="en-GB" sz="3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danach</a:t>
            </a:r>
            <a:r>
              <a:rPr lang="en-GB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 </a:t>
            </a:r>
            <a:r>
              <a:rPr lang="en-GB" sz="3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Zahlreiche</a:t>
            </a:r>
            <a:r>
              <a:rPr lang="en-GB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3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weitere</a:t>
            </a:r>
            <a:r>
              <a:rPr lang="en-GB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3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Sichtungen</a:t>
            </a:r>
            <a:r>
              <a:rPr lang="en-GB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3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folgten</a:t>
            </a:r>
            <a:endParaRPr lang="en-GB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" name="Picture 19" descr="Doubtful man in pink background">
            <a:extLst>
              <a:ext uri="{FF2B5EF4-FFF2-40B4-BE49-F238E27FC236}">
                <a16:creationId xmlns:a16="http://schemas.microsoft.com/office/drawing/2014/main" id="{44B03583-2FEF-C62B-C704-3A6F417B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290" y="223200"/>
            <a:ext cx="8444892" cy="562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92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38" presetClass="entr" presetSubtype="0" accel="5000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9" presetClass="entr" presetSubtype="1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18" grpId="0"/>
      <p:bldP spid="2" grpId="0"/>
      <p:bldP spid="5" grpId="0"/>
      <p:bldP spid="6" grpId="0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FE243-4DB1-C095-0FB8-21AA8DB7E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23DFA1-4734-1358-8BB1-4B36C5621333}"/>
              </a:ext>
            </a:extLst>
          </p:cNvPr>
          <p:cNvSpPr txBox="1"/>
          <p:nvPr/>
        </p:nvSpPr>
        <p:spPr>
          <a:xfrm>
            <a:off x="11537092" y="6481169"/>
            <a:ext cx="65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7/12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4C429B4-D7E8-1581-7D67-D8C4A3ACD620}"/>
              </a:ext>
            </a:extLst>
          </p:cNvPr>
          <p:cNvGrpSpPr/>
          <p:nvPr/>
        </p:nvGrpSpPr>
        <p:grpSpPr>
          <a:xfrm>
            <a:off x="3775946" y="2226039"/>
            <a:ext cx="2883793" cy="2352372"/>
            <a:chOff x="3737503" y="14104"/>
            <a:chExt cx="2883793" cy="2352372"/>
          </a:xfrm>
        </p:grpSpPr>
        <p:pic>
          <p:nvPicPr>
            <p:cNvPr id="6" name="Picture 5" descr="A white octopus in the dark&#10;&#10;Description automatically generated">
              <a:extLst>
                <a:ext uri="{FF2B5EF4-FFF2-40B4-BE49-F238E27FC236}">
                  <a16:creationId xmlns:a16="http://schemas.microsoft.com/office/drawing/2014/main" id="{9ECB6105-329C-C267-A766-B4F898983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685" t="12849" r="19281" b="9612"/>
            <a:stretch/>
          </p:blipFill>
          <p:spPr>
            <a:xfrm>
              <a:off x="3737503" y="288230"/>
              <a:ext cx="2871152" cy="207824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56AE69-D8B7-1AD8-95CF-4F3FF514963E}"/>
                </a:ext>
              </a:extLst>
            </p:cNvPr>
            <p:cNvSpPr txBox="1"/>
            <p:nvPr/>
          </p:nvSpPr>
          <p:spPr>
            <a:xfrm>
              <a:off x="5173079" y="14104"/>
              <a:ext cx="1448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1200" dirty="0"/>
                <a:t>Google Earth, 2009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2D270B4-5780-7DC0-39DB-D3D29AF1B604}"/>
              </a:ext>
            </a:extLst>
          </p:cNvPr>
          <p:cNvGrpSpPr/>
          <p:nvPr/>
        </p:nvGrpSpPr>
        <p:grpSpPr>
          <a:xfrm>
            <a:off x="6926080" y="206029"/>
            <a:ext cx="4611012" cy="2069320"/>
            <a:chOff x="6926080" y="206029"/>
            <a:chExt cx="4611012" cy="2069320"/>
          </a:xfrm>
        </p:grpSpPr>
        <p:pic>
          <p:nvPicPr>
            <p:cNvPr id="14" name="Picture 13" descr="A close-up of a starry sky&#10;&#10;Description automatically generated">
              <a:extLst>
                <a:ext uri="{FF2B5EF4-FFF2-40B4-BE49-F238E27FC236}">
                  <a16:creationId xmlns:a16="http://schemas.microsoft.com/office/drawing/2014/main" id="{F731BA97-3A1D-1287-171F-A31F7790D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6080" y="206029"/>
              <a:ext cx="3211013" cy="206932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AD9FEE-34CE-AF20-3F03-6B8035877D48}"/>
                </a:ext>
              </a:extLst>
            </p:cNvPr>
            <p:cNvSpPr txBox="1"/>
            <p:nvPr/>
          </p:nvSpPr>
          <p:spPr>
            <a:xfrm>
              <a:off x="10203275" y="245797"/>
              <a:ext cx="1333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O" sz="1200" dirty="0"/>
                <a:t>Unterwasserfoto, 1972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2E712DB-75CD-65A0-3F0B-4A6BDB4F5E36}"/>
              </a:ext>
            </a:extLst>
          </p:cNvPr>
          <p:cNvGrpSpPr/>
          <p:nvPr/>
        </p:nvGrpSpPr>
        <p:grpSpPr>
          <a:xfrm>
            <a:off x="21781" y="2521282"/>
            <a:ext cx="3487825" cy="1894814"/>
            <a:chOff x="21781" y="2521282"/>
            <a:chExt cx="3487825" cy="1894814"/>
          </a:xfrm>
        </p:grpSpPr>
        <p:pic>
          <p:nvPicPr>
            <p:cNvPr id="8" name="Picture 7" descr="A person swimming in the water&#10;&#10;Description automatically generated">
              <a:extLst>
                <a:ext uri="{FF2B5EF4-FFF2-40B4-BE49-F238E27FC236}">
                  <a16:creationId xmlns:a16="http://schemas.microsoft.com/office/drawing/2014/main" id="{182E6F29-ABC7-5210-1F10-898EDCC17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644" y="2521282"/>
              <a:ext cx="2936962" cy="189481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BFB83A-EA5B-A776-E59B-AB7F740CBD04}"/>
                </a:ext>
              </a:extLst>
            </p:cNvPr>
            <p:cNvSpPr txBox="1"/>
            <p:nvPr/>
          </p:nvSpPr>
          <p:spPr>
            <a:xfrm>
              <a:off x="21781" y="2637730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1200" dirty="0"/>
                <a:t>1972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6D36934-729E-1B6F-31FE-DA63632EDFB9}"/>
              </a:ext>
            </a:extLst>
          </p:cNvPr>
          <p:cNvGrpSpPr/>
          <p:nvPr/>
        </p:nvGrpSpPr>
        <p:grpSpPr>
          <a:xfrm>
            <a:off x="3594650" y="269696"/>
            <a:ext cx="2838763" cy="2068154"/>
            <a:chOff x="4043759" y="4773957"/>
            <a:chExt cx="2838763" cy="2068154"/>
          </a:xfrm>
        </p:grpSpPr>
        <p:pic>
          <p:nvPicPr>
            <p:cNvPr id="10" name="Picture 9" descr="A person standing in the water&#10;&#10;Description automatically generated">
              <a:extLst>
                <a:ext uri="{FF2B5EF4-FFF2-40B4-BE49-F238E27FC236}">
                  <a16:creationId xmlns:a16="http://schemas.microsoft.com/office/drawing/2014/main" id="{560A71FB-B972-5F75-2FD8-6EC7CCE3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3759" y="4773957"/>
              <a:ext cx="2838763" cy="183146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1617D3-5A97-2EA4-4256-B37F4D6B4FFE}"/>
                </a:ext>
              </a:extLst>
            </p:cNvPr>
            <p:cNvSpPr txBox="1"/>
            <p:nvPr/>
          </p:nvSpPr>
          <p:spPr>
            <a:xfrm>
              <a:off x="4100421" y="6565112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1200" dirty="0"/>
                <a:t>1955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2C93DF0-8FE2-DF5A-2385-2E455FA1B582}"/>
              </a:ext>
            </a:extLst>
          </p:cNvPr>
          <p:cNvGrpSpPr/>
          <p:nvPr/>
        </p:nvGrpSpPr>
        <p:grpSpPr>
          <a:xfrm>
            <a:off x="322177" y="356026"/>
            <a:ext cx="2779807" cy="2035454"/>
            <a:chOff x="3947997" y="2637730"/>
            <a:chExt cx="2779807" cy="2035454"/>
          </a:xfrm>
        </p:grpSpPr>
        <p:pic>
          <p:nvPicPr>
            <p:cNvPr id="12" name="Picture 11" descr="A blurry image of a person's body&#10;&#10;Description automatically generated">
              <a:extLst>
                <a:ext uri="{FF2B5EF4-FFF2-40B4-BE49-F238E27FC236}">
                  <a16:creationId xmlns:a16="http://schemas.microsoft.com/office/drawing/2014/main" id="{40324569-3A3D-0D67-F80A-1DCD9285A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997" y="2637730"/>
              <a:ext cx="2779807" cy="179143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FF21FB-1894-3599-34D0-E067809A8240}"/>
                </a:ext>
              </a:extLst>
            </p:cNvPr>
            <p:cNvSpPr txBox="1"/>
            <p:nvPr/>
          </p:nvSpPr>
          <p:spPr>
            <a:xfrm>
              <a:off x="4032295" y="4396185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1200" dirty="0"/>
                <a:t>1933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CE99FE-373F-B495-7E8B-28D0BC8A0DB8}"/>
              </a:ext>
            </a:extLst>
          </p:cNvPr>
          <p:cNvGrpSpPr/>
          <p:nvPr/>
        </p:nvGrpSpPr>
        <p:grpSpPr>
          <a:xfrm>
            <a:off x="4520235" y="4783091"/>
            <a:ext cx="3401598" cy="1998869"/>
            <a:chOff x="40313" y="346641"/>
            <a:chExt cx="3401598" cy="1998869"/>
          </a:xfrm>
        </p:grpSpPr>
        <p:pic>
          <p:nvPicPr>
            <p:cNvPr id="26" name="Picture 25" descr="A close-up of a lake&#10;&#10;Description automatically generated">
              <a:extLst>
                <a:ext uri="{FF2B5EF4-FFF2-40B4-BE49-F238E27FC236}">
                  <a16:creationId xmlns:a16="http://schemas.microsoft.com/office/drawing/2014/main" id="{A08AC443-48E6-0F45-2895-6C54C231E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534" t="10595" r="24154" b="13448"/>
            <a:stretch/>
          </p:blipFill>
          <p:spPr>
            <a:xfrm>
              <a:off x="533460" y="346641"/>
              <a:ext cx="2908451" cy="199886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91CDF8B-421E-1758-379A-A89B8F54F68B}"/>
                </a:ext>
              </a:extLst>
            </p:cNvPr>
            <p:cNvSpPr txBox="1"/>
            <p:nvPr/>
          </p:nvSpPr>
          <p:spPr>
            <a:xfrm>
              <a:off x="40313" y="384297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1200" dirty="0"/>
                <a:t>2023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E2FA69-305F-073D-887F-04634DFACC97}"/>
              </a:ext>
            </a:extLst>
          </p:cNvPr>
          <p:cNvGrpSpPr/>
          <p:nvPr/>
        </p:nvGrpSpPr>
        <p:grpSpPr>
          <a:xfrm>
            <a:off x="8611738" y="4740726"/>
            <a:ext cx="3050709" cy="2009999"/>
            <a:chOff x="9036762" y="1486010"/>
            <a:chExt cx="3050709" cy="2009999"/>
          </a:xfrm>
        </p:grpSpPr>
        <p:pic>
          <p:nvPicPr>
            <p:cNvPr id="22" name="Picture 21" descr="A boat in the water&#10;&#10;Description automatically generated">
              <a:extLst>
                <a:ext uri="{FF2B5EF4-FFF2-40B4-BE49-F238E27FC236}">
                  <a16:creationId xmlns:a16="http://schemas.microsoft.com/office/drawing/2014/main" id="{52E8C11E-7329-7B4B-A5C4-215A96D1F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4687" t="18298" r="33692" b="4458"/>
            <a:stretch/>
          </p:blipFill>
          <p:spPr>
            <a:xfrm>
              <a:off x="9036762" y="1486010"/>
              <a:ext cx="2566636" cy="2009999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72C394-A158-C256-9098-5D2CEC6DD466}"/>
                </a:ext>
              </a:extLst>
            </p:cNvPr>
            <p:cNvSpPr txBox="1"/>
            <p:nvPr/>
          </p:nvSpPr>
          <p:spPr>
            <a:xfrm>
              <a:off x="11575792" y="180001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1200" dirty="0"/>
                <a:t>2023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4095E9A-85BE-BC28-49E9-2A0131180302}"/>
              </a:ext>
            </a:extLst>
          </p:cNvPr>
          <p:cNvGrpSpPr/>
          <p:nvPr/>
        </p:nvGrpSpPr>
        <p:grpSpPr>
          <a:xfrm>
            <a:off x="130847" y="4740726"/>
            <a:ext cx="3891694" cy="1998869"/>
            <a:chOff x="-32792" y="4570901"/>
            <a:chExt cx="3891694" cy="1998869"/>
          </a:xfrm>
        </p:grpSpPr>
        <p:pic>
          <p:nvPicPr>
            <p:cNvPr id="24" name="Picture 23" descr="A group of animals swimming in water&#10;&#10;Description automatically generated">
              <a:extLst>
                <a:ext uri="{FF2B5EF4-FFF2-40B4-BE49-F238E27FC236}">
                  <a16:creationId xmlns:a16="http://schemas.microsoft.com/office/drawing/2014/main" id="{ED8188FD-99AC-448A-EA31-4BC60C137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092" t="5412" r="14489" b="17812"/>
            <a:stretch/>
          </p:blipFill>
          <p:spPr>
            <a:xfrm>
              <a:off x="464902" y="4570901"/>
              <a:ext cx="3394000" cy="1998869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70582C-4410-B953-B815-4F1E37D00D78}"/>
                </a:ext>
              </a:extLst>
            </p:cNvPr>
            <p:cNvSpPr txBox="1"/>
            <p:nvPr/>
          </p:nvSpPr>
          <p:spPr>
            <a:xfrm>
              <a:off x="-32792" y="4620776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1200" dirty="0"/>
                <a:t>2016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EA80460-60DA-43D4-0CEA-7F87731D2B64}"/>
              </a:ext>
            </a:extLst>
          </p:cNvPr>
          <p:cNvGrpSpPr/>
          <p:nvPr/>
        </p:nvGrpSpPr>
        <p:grpSpPr>
          <a:xfrm>
            <a:off x="7259702" y="2325091"/>
            <a:ext cx="4604844" cy="2242058"/>
            <a:chOff x="7350175" y="2438693"/>
            <a:chExt cx="4604844" cy="224205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1779258-DCA9-CC41-AC17-06A157D77484}"/>
                </a:ext>
              </a:extLst>
            </p:cNvPr>
            <p:cNvGrpSpPr/>
            <p:nvPr/>
          </p:nvGrpSpPr>
          <p:grpSpPr>
            <a:xfrm>
              <a:off x="7350175" y="2438693"/>
              <a:ext cx="4604844" cy="2242058"/>
              <a:chOff x="7423774" y="4482300"/>
              <a:chExt cx="4604844" cy="224205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EE188D6-5AF0-9570-0448-467F024D453B}"/>
                  </a:ext>
                </a:extLst>
              </p:cNvPr>
              <p:cNvGrpSpPr/>
              <p:nvPr/>
            </p:nvGrpSpPr>
            <p:grpSpPr>
              <a:xfrm>
                <a:off x="7423774" y="4482300"/>
                <a:ext cx="4604844" cy="2242058"/>
                <a:chOff x="7423774" y="4482300"/>
                <a:chExt cx="4604844" cy="2242058"/>
              </a:xfrm>
            </p:grpSpPr>
            <p:pic>
              <p:nvPicPr>
                <p:cNvPr id="18" name="Picture 17" descr="An orange circle in the middle of a body of water&#10;&#10;Description automatically generated">
                  <a:extLst>
                    <a:ext uri="{FF2B5EF4-FFF2-40B4-BE49-F238E27FC236}">
                      <a16:creationId xmlns:a16="http://schemas.microsoft.com/office/drawing/2014/main" id="{6D4C5ADB-9A40-44E0-758D-C592DBAA0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 l="12342" t="9480" r="15716" b="4821"/>
                <a:stretch/>
              </p:blipFill>
              <p:spPr>
                <a:xfrm>
                  <a:off x="7423774" y="4482300"/>
                  <a:ext cx="2896306" cy="2242058"/>
                </a:xfrm>
                <a:prstGeom prst="rect">
                  <a:avLst/>
                </a:prstGeom>
              </p:spPr>
            </p:pic>
            <p:pic>
              <p:nvPicPr>
                <p:cNvPr id="16" name="Picture 15" descr="A fish in the water&#10;&#10;Description automatically generated">
                  <a:extLst>
                    <a:ext uri="{FF2B5EF4-FFF2-40B4-BE49-F238E27FC236}">
                      <a16:creationId xmlns:a16="http://schemas.microsoft.com/office/drawing/2014/main" id="{7253C06B-47AB-5024-E0FF-75DB37AF1E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 l="21124" t="4570" r="15122" b="11729"/>
                <a:stretch/>
              </p:blipFill>
              <p:spPr>
                <a:xfrm>
                  <a:off x="9992414" y="4658623"/>
                  <a:ext cx="2036204" cy="1686632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AAF091-CDDF-FC25-4341-96089A0776F1}"/>
                  </a:ext>
                </a:extLst>
              </p:cNvPr>
              <p:cNvSpPr txBox="1"/>
              <p:nvPr/>
            </p:nvSpPr>
            <p:spPr>
              <a:xfrm>
                <a:off x="10333961" y="6330128"/>
                <a:ext cx="13783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O" sz="1200" dirty="0"/>
                  <a:t>Apple maps, 2014</a:t>
                </a:r>
              </a:p>
            </p:txBody>
          </p:sp>
        </p:grpSp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7E3F858A-2C88-0FD1-5FDE-977B036B57F1}"/>
                </a:ext>
              </a:extLst>
            </p:cNvPr>
            <p:cNvSpPr/>
            <p:nvPr/>
          </p:nvSpPr>
          <p:spPr>
            <a:xfrm>
              <a:off x="8201862" y="2914729"/>
              <a:ext cx="1823087" cy="25321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</p:spTree>
    <p:extLst>
      <p:ext uri="{BB962C8B-B14F-4D97-AF65-F5344CB8AC3E}">
        <p14:creationId xmlns:p14="http://schemas.microsoft.com/office/powerpoint/2010/main" val="1196466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D384-B4C0-C9A1-16A3-612D81692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D76A90-45C3-CBA9-5B63-3F938E7A2D45}"/>
              </a:ext>
            </a:extLst>
          </p:cNvPr>
          <p:cNvSpPr txBox="1">
            <a:spLocks/>
          </p:cNvSpPr>
          <p:nvPr/>
        </p:nvSpPr>
        <p:spPr>
          <a:xfrm>
            <a:off x="990600" y="45623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NO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4CA8E99-4DC0-C15B-0C03-4043EB7EE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0432"/>
            <a:ext cx="10515600" cy="939801"/>
          </a:xfrm>
        </p:spPr>
        <p:txBody>
          <a:bodyPr/>
          <a:lstStyle/>
          <a:p>
            <a:pPr algn="ctr"/>
            <a:r>
              <a:rPr lang="en-NO" dirty="0"/>
              <a:t>Seeschlange oder Dinosaurier?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9173E-4A69-766E-6CF4-602EC4FB6D1A}"/>
              </a:ext>
            </a:extLst>
          </p:cNvPr>
          <p:cNvSpPr txBox="1"/>
          <p:nvPr/>
        </p:nvSpPr>
        <p:spPr>
          <a:xfrm>
            <a:off x="3733128" y="6542724"/>
            <a:ext cx="5030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harmonman" pitchFamily="2" charset="-34"/>
                <a:cs typeface="Charmonman" pitchFamily="2" charset="-34"/>
              </a:rPr>
              <a:t>https://research-</a:t>
            </a:r>
            <a:r>
              <a:rPr lang="en-GB" sz="1400" dirty="0" err="1">
                <a:latin typeface="Charmonman" pitchFamily="2" charset="-34"/>
                <a:cs typeface="Charmonman" pitchFamily="2" charset="-34"/>
              </a:rPr>
              <a:t>repository.st</a:t>
            </a:r>
            <a:r>
              <a:rPr lang="en-GB" sz="1400" dirty="0">
                <a:latin typeface="Charmonman" pitchFamily="2" charset="-34"/>
                <a:cs typeface="Charmonman" pitchFamily="2" charset="-34"/>
              </a:rPr>
              <a:t>-</a:t>
            </a:r>
            <a:r>
              <a:rPr lang="en-GB" sz="1400" dirty="0" err="1">
                <a:latin typeface="Charmonman" pitchFamily="2" charset="-34"/>
                <a:cs typeface="Charmonman" pitchFamily="2" charset="-34"/>
              </a:rPr>
              <a:t>andrews.ac.uk</a:t>
            </a:r>
            <a:r>
              <a:rPr lang="en-GB" sz="1400" dirty="0">
                <a:latin typeface="Charmonman" pitchFamily="2" charset="-34"/>
                <a:cs typeface="Charmonman" pitchFamily="2" charset="-34"/>
              </a:rPr>
              <a:t>/handle/10023/17586</a:t>
            </a:r>
            <a:endParaRPr lang="en-NO" sz="1400" dirty="0">
              <a:latin typeface="Charmonman" pitchFamily="2" charset="-34"/>
              <a:cs typeface="Charmonman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842EE-5590-FD38-BC6A-CF98032BF2D2}"/>
              </a:ext>
            </a:extLst>
          </p:cNvPr>
          <p:cNvSpPr txBox="1"/>
          <p:nvPr/>
        </p:nvSpPr>
        <p:spPr>
          <a:xfrm>
            <a:off x="11537092" y="6481169"/>
            <a:ext cx="65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8/12</a:t>
            </a:r>
          </a:p>
        </p:txBody>
      </p:sp>
      <p:pic>
        <p:nvPicPr>
          <p:cNvPr id="9" name="Picture 8" descr="Cartoon of a snake in water&#10;&#10;Description automatically generated">
            <a:extLst>
              <a:ext uri="{FF2B5EF4-FFF2-40B4-BE49-F238E27FC236}">
                <a16:creationId xmlns:a16="http://schemas.microsoft.com/office/drawing/2014/main" id="{5C622E23-95E7-B67F-D2BB-D1697B6D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00" y="1529088"/>
            <a:ext cx="3759768" cy="2241401"/>
          </a:xfrm>
          <a:prstGeom prst="rect">
            <a:avLst/>
          </a:prstGeom>
        </p:spPr>
      </p:pic>
      <p:pic>
        <p:nvPicPr>
          <p:cNvPr id="16" name="Picture 15" descr="A drawing of a dinosaur swimming in water&#10;&#10;Description automatically generated">
            <a:extLst>
              <a:ext uri="{FF2B5EF4-FFF2-40B4-BE49-F238E27FC236}">
                <a16:creationId xmlns:a16="http://schemas.microsoft.com/office/drawing/2014/main" id="{030C192C-BA5E-0B6C-BA07-75E8AB25E0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661" t="11983" r="17516" b="6605"/>
          <a:stretch/>
        </p:blipFill>
        <p:spPr>
          <a:xfrm>
            <a:off x="7980137" y="1417526"/>
            <a:ext cx="3526063" cy="274507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678D2F-F107-D6BD-02A8-5A52BCC04582}"/>
              </a:ext>
            </a:extLst>
          </p:cNvPr>
          <p:cNvGrpSpPr/>
          <p:nvPr/>
        </p:nvGrpSpPr>
        <p:grpSpPr>
          <a:xfrm>
            <a:off x="3426906" y="3918843"/>
            <a:ext cx="5487213" cy="2446405"/>
            <a:chOff x="3426906" y="3918843"/>
            <a:chExt cx="5487213" cy="2446405"/>
          </a:xfrm>
        </p:grpSpPr>
        <p:pic>
          <p:nvPicPr>
            <p:cNvPr id="14" name="Picture 13" descr="A skeleton of a dinosaur&#10;&#10;Description automatically generated">
              <a:extLst>
                <a:ext uri="{FF2B5EF4-FFF2-40B4-BE49-F238E27FC236}">
                  <a16:creationId xmlns:a16="http://schemas.microsoft.com/office/drawing/2014/main" id="{F1B3AC14-0659-80EB-F9C9-BEE40A2B6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6593" y="4084921"/>
              <a:ext cx="3587344" cy="2280327"/>
            </a:xfrm>
            <a:prstGeom prst="rect">
              <a:avLst/>
            </a:prstGeom>
          </p:spPr>
        </p:pic>
        <p:sp>
          <p:nvSpPr>
            <p:cNvPr id="17" name="Bent Arrow 16">
              <a:extLst>
                <a:ext uri="{FF2B5EF4-FFF2-40B4-BE49-F238E27FC236}">
                  <a16:creationId xmlns:a16="http://schemas.microsoft.com/office/drawing/2014/main" id="{1F18564E-F1BC-D949-FCDD-E40276CC8F23}"/>
                </a:ext>
              </a:extLst>
            </p:cNvPr>
            <p:cNvSpPr/>
            <p:nvPr/>
          </p:nvSpPr>
          <p:spPr>
            <a:xfrm rot="5400000" flipH="1">
              <a:off x="8153072" y="4133412"/>
              <a:ext cx="664311" cy="857782"/>
            </a:xfrm>
            <a:prstGeom prst="bentArrow">
              <a:avLst>
                <a:gd name="adj1" fmla="val 25000"/>
                <a:gd name="adj2" fmla="val 26440"/>
                <a:gd name="adj3" fmla="val 35084"/>
                <a:gd name="adj4" fmla="val 4375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8" name="Bent Arrow 17">
              <a:extLst>
                <a:ext uri="{FF2B5EF4-FFF2-40B4-BE49-F238E27FC236}">
                  <a16:creationId xmlns:a16="http://schemas.microsoft.com/office/drawing/2014/main" id="{1473E24E-AA97-53AC-0260-A126D7A48DE6}"/>
                </a:ext>
              </a:extLst>
            </p:cNvPr>
            <p:cNvSpPr/>
            <p:nvPr/>
          </p:nvSpPr>
          <p:spPr>
            <a:xfrm rot="10800000" flipH="1">
              <a:off x="3426906" y="3918843"/>
              <a:ext cx="889687" cy="857782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8F5694-646F-A64C-C7E4-F9B52673ED01}"/>
              </a:ext>
            </a:extLst>
          </p:cNvPr>
          <p:cNvGrpSpPr/>
          <p:nvPr/>
        </p:nvGrpSpPr>
        <p:grpSpPr>
          <a:xfrm>
            <a:off x="695845" y="4186144"/>
            <a:ext cx="2899422" cy="2008253"/>
            <a:chOff x="4926375" y="1754937"/>
            <a:chExt cx="2899422" cy="2008253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DC74E859-3934-9A8B-FCE2-9AAC59B5E0FC}"/>
                </a:ext>
              </a:extLst>
            </p:cNvPr>
            <p:cNvSpPr txBox="1">
              <a:spLocks/>
            </p:cNvSpPr>
            <p:nvPr/>
          </p:nvSpPr>
          <p:spPr>
            <a:xfrm>
              <a:off x="4926375" y="1754937"/>
              <a:ext cx="2644049" cy="20082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GB" dirty="0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Sie </a:t>
              </a:r>
              <a:r>
                <a:rPr lang="en-GB" dirty="0" err="1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stellten</a:t>
              </a:r>
              <a:r>
                <a:rPr lang="en-GB" dirty="0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 fest, </a:t>
              </a:r>
              <a:r>
                <a:rPr lang="en-GB" dirty="0" err="1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dass</a:t>
              </a:r>
              <a:r>
                <a:rPr lang="en-GB" dirty="0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 die </a:t>
              </a:r>
              <a:r>
                <a:rPr lang="en-GB" dirty="0" err="1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Berichte</a:t>
              </a:r>
              <a:r>
                <a:rPr lang="en-GB" dirty="0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 </a:t>
              </a:r>
              <a:r>
                <a:rPr lang="en-GB" dirty="0" err="1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über</a:t>
              </a:r>
              <a:r>
                <a:rPr lang="en-GB" dirty="0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 </a:t>
              </a:r>
              <a:r>
                <a:rPr lang="en-GB" dirty="0" err="1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langhalsige</a:t>
              </a:r>
              <a:r>
                <a:rPr lang="en-GB" dirty="0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 </a:t>
              </a:r>
              <a:r>
                <a:rPr lang="en-GB" dirty="0" err="1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Kreaturen</a:t>
              </a:r>
              <a:r>
                <a:rPr lang="en-GB" dirty="0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 </a:t>
              </a:r>
              <a:r>
                <a:rPr lang="en-GB" dirty="0" err="1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wie</a:t>
              </a:r>
              <a:r>
                <a:rPr lang="en-GB" dirty="0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 </a:t>
              </a:r>
              <a:r>
                <a:rPr lang="en-GB" dirty="0" err="1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Plesiosaurier</a:t>
              </a:r>
              <a:r>
                <a:rPr lang="en-GB" dirty="0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 </a:t>
              </a:r>
              <a:r>
                <a:rPr lang="en-GB" dirty="0" err="1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zwischen</a:t>
              </a:r>
              <a:r>
                <a:rPr lang="en-GB" dirty="0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 1801 und den </a:t>
              </a:r>
              <a:r>
                <a:rPr lang="en-GB" dirty="0" err="1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frühen</a:t>
              </a:r>
              <a:r>
                <a:rPr lang="en-GB" dirty="0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 1930er Jahren </a:t>
              </a:r>
              <a:r>
                <a:rPr lang="en-GB" b="1" i="1" dirty="0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von 10% auf </a:t>
              </a:r>
              <a:r>
                <a:rPr lang="en-GB" b="1" i="1" dirty="0" err="1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etwa</a:t>
              </a:r>
              <a:r>
                <a:rPr lang="en-GB" b="1" i="1" dirty="0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 50%</a:t>
              </a:r>
              <a:r>
                <a:rPr lang="en-GB" dirty="0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 der </a:t>
              </a:r>
              <a:r>
                <a:rPr lang="en-GB" dirty="0" err="1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Sichtungen</a:t>
              </a:r>
              <a:r>
                <a:rPr lang="en-GB" dirty="0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 </a:t>
              </a:r>
              <a:r>
                <a:rPr lang="en-GB" dirty="0" err="1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anstiegen</a:t>
              </a:r>
              <a:r>
                <a:rPr lang="en-GB" dirty="0">
                  <a:latin typeface="American Typewriter" panose="02090604020004020304" pitchFamily="18" charset="77"/>
                  <a:cs typeface="Apple Chancery" panose="03020702040506060504" pitchFamily="66" charset="-79"/>
                </a:rPr>
                <a:t>.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B79F226-A6E8-45B2-553C-42EB038552A3}"/>
                </a:ext>
              </a:extLst>
            </p:cNvPr>
            <p:cNvSpPr/>
            <p:nvPr/>
          </p:nvSpPr>
          <p:spPr>
            <a:xfrm>
              <a:off x="7315051" y="3181793"/>
              <a:ext cx="510746" cy="54672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/>
                <a:t>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837FA1D-BDD9-C253-E650-C8F187EB32C6}"/>
              </a:ext>
            </a:extLst>
          </p:cNvPr>
          <p:cNvGrpSpPr/>
          <p:nvPr/>
        </p:nvGrpSpPr>
        <p:grpSpPr>
          <a:xfrm>
            <a:off x="4786003" y="1721332"/>
            <a:ext cx="3101921" cy="2008253"/>
            <a:chOff x="185613" y="4356995"/>
            <a:chExt cx="3101921" cy="2008253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3A16A836-B63B-F19F-43F5-0D8189D7BB98}"/>
                </a:ext>
              </a:extLst>
            </p:cNvPr>
            <p:cNvSpPr txBox="1">
              <a:spLocks/>
            </p:cNvSpPr>
            <p:nvPr/>
          </p:nvSpPr>
          <p:spPr>
            <a:xfrm>
              <a:off x="414242" y="4356995"/>
              <a:ext cx="2873292" cy="20082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Font typeface="Arial" panose="020B0604020202020204" pitchFamily="34" charset="0"/>
                <a:buNone/>
              </a:pPr>
              <a:r>
                <a:rPr lang="en-GB" dirty="0">
                  <a:latin typeface="Bernard MT Condensed" panose="02050806060905020404" pitchFamily="18" charset="77"/>
                </a:rPr>
                <a:t>Der </a:t>
              </a:r>
              <a:r>
                <a:rPr lang="en-GB" dirty="0" err="1">
                  <a:latin typeface="Bernard MT Condensed" panose="02050806060905020404" pitchFamily="18" charset="77"/>
                </a:rPr>
                <a:t>Anstieg</a:t>
              </a:r>
              <a:r>
                <a:rPr lang="en-GB" dirty="0">
                  <a:latin typeface="Bernard MT Condensed" panose="02050806060905020404" pitchFamily="18" charset="77"/>
                </a:rPr>
                <a:t> </a:t>
              </a:r>
              <a:r>
                <a:rPr lang="en-GB" dirty="0" err="1">
                  <a:latin typeface="Bernard MT Condensed" panose="02050806060905020404" pitchFamily="18" charset="77"/>
                </a:rPr>
                <a:t>Wird</a:t>
              </a:r>
              <a:r>
                <a:rPr lang="en-GB" dirty="0">
                  <a:latin typeface="Bernard MT Condensed" panose="02050806060905020404" pitchFamily="18" charset="77"/>
                </a:rPr>
                <a:t> Auf Die </a:t>
              </a:r>
              <a:r>
                <a:rPr lang="en-GB" dirty="0" err="1">
                  <a:latin typeface="Bernard MT Condensed" panose="02050806060905020404" pitchFamily="18" charset="77"/>
                </a:rPr>
                <a:t>Erstmalige</a:t>
              </a:r>
              <a:r>
                <a:rPr lang="en-GB" dirty="0">
                  <a:latin typeface="Bernard MT Condensed" panose="02050806060905020404" pitchFamily="18" charset="77"/>
                </a:rPr>
                <a:t> </a:t>
              </a:r>
              <a:r>
                <a:rPr lang="en-GB" dirty="0" err="1">
                  <a:latin typeface="Bernard MT Condensed" panose="02050806060905020404" pitchFamily="18" charset="77"/>
                </a:rPr>
                <a:t>Ausstellung</a:t>
              </a:r>
              <a:r>
                <a:rPr lang="en-GB" dirty="0">
                  <a:latin typeface="Bernard MT Condensed" panose="02050806060905020404" pitchFamily="18" charset="77"/>
                </a:rPr>
                <a:t> Von </a:t>
              </a:r>
              <a:r>
                <a:rPr lang="en-GB" b="1" u="sng" dirty="0" err="1">
                  <a:latin typeface="Bernard MT Condensed" panose="02050806060905020404" pitchFamily="18" charset="77"/>
                </a:rPr>
                <a:t>Dinosaurierfossilien</a:t>
              </a:r>
              <a:r>
                <a:rPr lang="en-GB" dirty="0">
                  <a:latin typeface="Bernard MT Condensed" panose="02050806060905020404" pitchFamily="18" charset="77"/>
                </a:rPr>
                <a:t> In </a:t>
              </a:r>
              <a:r>
                <a:rPr lang="en-GB" dirty="0" err="1">
                  <a:latin typeface="Bernard MT Condensed" panose="02050806060905020404" pitchFamily="18" charset="77"/>
                </a:rPr>
                <a:t>Museen</a:t>
              </a:r>
              <a:r>
                <a:rPr lang="en-GB" dirty="0">
                  <a:latin typeface="Bernard MT Condensed" panose="02050806060905020404" pitchFamily="18" charset="77"/>
                </a:rPr>
                <a:t> </a:t>
              </a:r>
              <a:r>
                <a:rPr lang="en-GB" dirty="0" err="1">
                  <a:latin typeface="Bernard MT Condensed" panose="02050806060905020404" pitchFamily="18" charset="77"/>
                </a:rPr>
                <a:t>Zurückgeführt</a:t>
              </a:r>
              <a:r>
                <a:rPr lang="en-GB" dirty="0">
                  <a:latin typeface="Bernard MT Condensed" panose="02050806060905020404" pitchFamily="18" charset="77"/>
                </a:rPr>
                <a:t>. </a:t>
              </a:r>
            </a:p>
            <a:p>
              <a:pPr marL="0" indent="0" algn="r">
                <a:buFont typeface="Arial" panose="020B0604020202020204" pitchFamily="34" charset="0"/>
                <a:buNone/>
              </a:pPr>
              <a:endParaRPr lang="en-GB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8C59537-EB1F-E0F4-3FF9-45F2C0DB7C3F}"/>
                </a:ext>
              </a:extLst>
            </p:cNvPr>
            <p:cNvSpPr/>
            <p:nvPr/>
          </p:nvSpPr>
          <p:spPr>
            <a:xfrm>
              <a:off x="185613" y="4776625"/>
              <a:ext cx="510746" cy="54672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/>
                <a:t>3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B2815A-BCFB-E78C-6BFA-767BBF05F41A}"/>
              </a:ext>
            </a:extLst>
          </p:cNvPr>
          <p:cNvGrpSpPr/>
          <p:nvPr/>
        </p:nvGrpSpPr>
        <p:grpSpPr>
          <a:xfrm>
            <a:off x="9028034" y="4464695"/>
            <a:ext cx="2895801" cy="2008253"/>
            <a:chOff x="9028034" y="4464695"/>
            <a:chExt cx="2895801" cy="200825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5E66FD8-DBE6-43B7-9266-F786CE1F55D6}"/>
                </a:ext>
              </a:extLst>
            </p:cNvPr>
            <p:cNvSpPr/>
            <p:nvPr/>
          </p:nvSpPr>
          <p:spPr>
            <a:xfrm>
              <a:off x="11413089" y="5259704"/>
              <a:ext cx="510746" cy="54672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/>
                <a:t>1</a:t>
              </a: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2D580E38-6450-7D30-F1BE-01F9F71A964F}"/>
                </a:ext>
              </a:extLst>
            </p:cNvPr>
            <p:cNvSpPr txBox="1">
              <a:spLocks/>
            </p:cNvSpPr>
            <p:nvPr/>
          </p:nvSpPr>
          <p:spPr>
            <a:xfrm>
              <a:off x="9028034" y="4464695"/>
              <a:ext cx="2873292" cy="20082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GB" sz="2800" dirty="0">
                  <a:latin typeface="Apple Chancery" panose="03020702040506060504" pitchFamily="66" charset="-79"/>
                  <a:cs typeface="Apple Chancery" panose="03020702040506060504" pitchFamily="66" charset="-79"/>
                </a:rPr>
                <a:t>In </a:t>
              </a:r>
              <a:r>
                <a:rPr lang="en-GB" sz="2800" dirty="0" err="1">
                  <a:latin typeface="Apple Chancery" panose="03020702040506060504" pitchFamily="66" charset="-79"/>
                  <a:cs typeface="Apple Chancery" panose="03020702040506060504" pitchFamily="66" charset="-79"/>
                </a:rPr>
                <a:t>einer</a:t>
              </a:r>
              <a:r>
                <a:rPr lang="en-GB" sz="2800" dirty="0">
                  <a:latin typeface="Apple Chancery" panose="03020702040506060504" pitchFamily="66" charset="-79"/>
                  <a:cs typeface="Apple Chancery" panose="03020702040506060504" pitchFamily="66" charset="-79"/>
                </a:rPr>
                <a:t> </a:t>
              </a:r>
              <a:r>
                <a:rPr lang="en-GB" sz="2800" b="1" dirty="0">
                  <a:latin typeface="APPLE CHANCERY" panose="03020702040506060504" pitchFamily="66" charset="-79"/>
                  <a:cs typeface="APPLE CHANCERY" panose="03020702040506060504" pitchFamily="66" charset="-79"/>
                </a:rPr>
                <a:t>METASTUDIE 2019 </a:t>
              </a:r>
              <a:r>
                <a:rPr lang="en-GB" sz="2800" dirty="0" err="1">
                  <a:latin typeface="Apple Chancery" panose="03020702040506060504" pitchFamily="66" charset="-79"/>
                  <a:cs typeface="Apple Chancery" panose="03020702040506060504" pitchFamily="66" charset="-79"/>
                </a:rPr>
                <a:t>analysierten</a:t>
              </a:r>
              <a:r>
                <a:rPr lang="en-GB" sz="2800" dirty="0">
                  <a:latin typeface="Apple Chancery" panose="03020702040506060504" pitchFamily="66" charset="-79"/>
                  <a:cs typeface="Apple Chancery" panose="03020702040506060504" pitchFamily="66" charset="-79"/>
                </a:rPr>
                <a:t> Charles Paxton (Universität St Andrews) und Darren Naish (Universität Southampton) </a:t>
              </a:r>
              <a:r>
                <a:rPr lang="en-GB" sz="2800" dirty="0" err="1">
                  <a:latin typeface="Apple Chancery" panose="03020702040506060504" pitchFamily="66" charset="-79"/>
                  <a:cs typeface="Apple Chancery" panose="03020702040506060504" pitchFamily="66" charset="-79"/>
                </a:rPr>
                <a:t>über</a:t>
              </a:r>
              <a:r>
                <a:rPr lang="en-GB" sz="2800" dirty="0">
                  <a:latin typeface="Apple Chancery" panose="03020702040506060504" pitchFamily="66" charset="-79"/>
                  <a:cs typeface="Apple Chancery" panose="03020702040506060504" pitchFamily="66" charset="-79"/>
                </a:rPr>
                <a:t> 1500 </a:t>
              </a:r>
              <a:r>
                <a:rPr lang="en-GB" sz="2800" dirty="0" err="1">
                  <a:latin typeface="Apple Chancery" panose="03020702040506060504" pitchFamily="66" charset="-79"/>
                  <a:cs typeface="Apple Chancery" panose="03020702040506060504" pitchFamily="66" charset="-79"/>
                </a:rPr>
                <a:t>Berichte</a:t>
              </a:r>
              <a:r>
                <a:rPr lang="en-GB" sz="2800" dirty="0">
                  <a:latin typeface="Apple Chancery" panose="03020702040506060504" pitchFamily="66" charset="-79"/>
                  <a:cs typeface="Apple Chancery" panose="03020702040506060504" pitchFamily="66" charset="-79"/>
                </a:rPr>
                <a:t> der „</a:t>
              </a:r>
              <a:r>
                <a:rPr lang="en-GB" sz="2800" dirty="0" err="1">
                  <a:latin typeface="Apple Chancery" panose="03020702040506060504" pitchFamily="66" charset="-79"/>
                  <a:cs typeface="Apple Chancery" panose="03020702040506060504" pitchFamily="66" charset="-79"/>
                </a:rPr>
                <a:t>Monstersichtungen</a:t>
              </a:r>
              <a:r>
                <a:rPr lang="en-GB" sz="2800" dirty="0">
                  <a:latin typeface="Apple Chancery" panose="03020702040506060504" pitchFamily="66" charset="-79"/>
                  <a:cs typeface="Apple Chancery" panose="03020702040506060504" pitchFamily="66" charset="-79"/>
                </a:rPr>
                <a:t>“ </a:t>
              </a:r>
              <a:r>
                <a:rPr lang="en-GB" sz="2800" dirty="0" err="1">
                  <a:latin typeface="Apple Chancery" panose="03020702040506060504" pitchFamily="66" charset="-79"/>
                  <a:cs typeface="Apple Chancery" panose="03020702040506060504" pitchFamily="66" charset="-79"/>
                </a:rPr>
                <a:t>seit</a:t>
              </a:r>
              <a:r>
                <a:rPr lang="en-GB" sz="2800" dirty="0">
                  <a:latin typeface="Apple Chancery" panose="03020702040506060504" pitchFamily="66" charset="-79"/>
                  <a:cs typeface="Apple Chancery" panose="03020702040506060504" pitchFamily="66" charset="-79"/>
                </a:rPr>
                <a:t> 1801.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8614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</TotalTime>
  <Words>385</Words>
  <Application>Microsoft Macintosh PowerPoint</Application>
  <PresentationFormat>Widescreen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AkayaKanadaka</vt:lpstr>
      <vt:lpstr>American Typewriter</vt:lpstr>
      <vt:lpstr>APPLE CHANCERY</vt:lpstr>
      <vt:lpstr>APPLE CHANCERY</vt:lpstr>
      <vt:lpstr>Aptos</vt:lpstr>
      <vt:lpstr>Aptos Display</vt:lpstr>
      <vt:lpstr>Arial</vt:lpstr>
      <vt:lpstr>Bernard MT Condensed</vt:lpstr>
      <vt:lpstr>Charmonman</vt:lpstr>
      <vt:lpstr>Comic Sans MS</vt:lpstr>
      <vt:lpstr>verdana</vt:lpstr>
      <vt:lpstr>Office Theme</vt:lpstr>
      <vt:lpstr>Powerpoint-Karaoke: Marias Vortrag</vt:lpstr>
      <vt:lpstr>PowerPoint Presentation</vt:lpstr>
      <vt:lpstr>PowerPoint Presentation</vt:lpstr>
      <vt:lpstr>Das Ungeheuer von Loch Ness</vt:lpstr>
      <vt:lpstr>565 AD, frühester Bericht</vt:lpstr>
      <vt:lpstr>Sichtungen bis 1915</vt:lpstr>
      <vt:lpstr>Why did the chicken cross the road?</vt:lpstr>
      <vt:lpstr>PowerPoint Presentation</vt:lpstr>
      <vt:lpstr>Seeschlange oder Dinosaurier?</vt:lpstr>
      <vt:lpstr>Wenn man glaubt, Nessie zu sehen, ist es meist …</vt:lpstr>
      <vt:lpstr>… oder Bootsheckwellen</vt:lpstr>
      <vt:lpstr>2024: Entdeckung mit High Tech?</vt:lpstr>
      <vt:lpstr>Nessie lebt!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Johanna Ploog</dc:creator>
  <cp:lastModifiedBy>Johanna Ploog</cp:lastModifiedBy>
  <cp:revision>10</cp:revision>
  <dcterms:created xsi:type="dcterms:W3CDTF">2024-12-22T14:28:54Z</dcterms:created>
  <dcterms:modified xsi:type="dcterms:W3CDTF">2024-12-25T17:45:00Z</dcterms:modified>
</cp:coreProperties>
</file>